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91" r:id="rId16"/>
    <p:sldId id="288" r:id="rId17"/>
    <p:sldId id="289" r:id="rId18"/>
    <p:sldId id="292" r:id="rId19"/>
    <p:sldId id="293" r:id="rId20"/>
    <p:sldId id="290" r:id="rId21"/>
    <p:sldId id="29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9" d="100"/>
          <a:sy n="89" d="100"/>
        </p:scale>
        <p:origin x="2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9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9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9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41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813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920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07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92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59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111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156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96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3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49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2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6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40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1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AF61AA-5A98-4049-A93E-477E5505141A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4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scherlund.blogspot.com/2018/01/ai-and-machine-learning-give-new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things/1dqoucs1ON8-copy-of-flood-warning-emergency-light-system/editel?tenant=circui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3" descr="An abstract burst of blue and pink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" r="1" b="1"/>
          <a:stretch>
            <a:fillRect/>
          </a:stretch>
        </p:blipFill>
        <p:spPr>
          <a:xfrm>
            <a:off x="0" y="0"/>
            <a:ext cx="12188932" cy="6856614"/>
          </a:xfrm>
          <a:prstGeom prst="rect">
            <a:avLst/>
          </a:prstGeom>
        </p:spPr>
      </p:pic>
      <p:sp>
        <p:nvSpPr>
          <p:cNvPr id="1048593" name="Title 1"/>
          <p:cNvSpPr>
            <a:spLocks noGrp="1"/>
          </p:cNvSpPr>
          <p:nvPr>
            <p:ph type="ctrTitle"/>
          </p:nvPr>
        </p:nvSpPr>
        <p:spPr>
          <a:xfrm>
            <a:off x="916940" y="395416"/>
            <a:ext cx="10190071" cy="921591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FLOOD</a:t>
            </a:r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MONITORING SYSTEM</a:t>
            </a:r>
          </a:p>
        </p:txBody>
      </p:sp>
      <p:sp>
        <p:nvSpPr>
          <p:cNvPr id="1048594" name="Subtitle 2"/>
          <p:cNvSpPr>
            <a:spLocks noGrp="1"/>
          </p:cNvSpPr>
          <p:nvPr>
            <p:ph type="subTitle" idx="1"/>
          </p:nvPr>
        </p:nvSpPr>
        <p:spPr>
          <a:xfrm>
            <a:off x="859275" y="2283418"/>
            <a:ext cx="7146230" cy="35752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300" b="1" smtClean="0">
                <a:cs typeface="Segoe UI"/>
              </a:rPr>
              <a:t>PHASE-3: </a:t>
            </a:r>
            <a:r>
              <a:rPr lang="en-US" sz="2300" b="1">
                <a:cs typeface="Segoe UI"/>
              </a:rPr>
              <a:t>INNOVATION</a:t>
            </a:r>
            <a:endParaRPr lang="en-US" sz="2300" b="1" dirty="0">
              <a:solidFill>
                <a:schemeClr val="tx1"/>
              </a:solidFill>
              <a:cs typeface="Segoe UI"/>
            </a:endParaRPr>
          </a:p>
          <a:p>
            <a:r>
              <a:rPr lang="en-US" sz="2300" b="1" dirty="0">
                <a:solidFill>
                  <a:schemeClr val="tx1"/>
                </a:solidFill>
                <a:cs typeface="Segoe UI"/>
              </a:rPr>
              <a:t>TEAM  MEMBERS: </a:t>
            </a:r>
            <a:r>
              <a:rPr lang="en-US" sz="2300" dirty="0">
                <a:solidFill>
                  <a:schemeClr val="tx1"/>
                </a:solidFill>
                <a:cs typeface="Segoe UI"/>
              </a:rPr>
              <a:t> </a:t>
            </a:r>
            <a:r>
              <a:rPr lang="en-US" sz="2300" b="1" dirty="0">
                <a:solidFill>
                  <a:schemeClr val="tx1"/>
                </a:solidFill>
                <a:cs typeface="Segoe UI"/>
              </a:rPr>
              <a:t>                                                                                       PRIYADHARSHINI</a:t>
            </a:r>
            <a:endParaRPr lang="en-US" dirty="0">
              <a:solidFill>
                <a:schemeClr val="tx1"/>
              </a:solidFill>
              <a:cs typeface="Segoe UI"/>
            </a:endParaRPr>
          </a:p>
          <a:p>
            <a:r>
              <a:rPr lang="en-US" sz="2300" b="1" dirty="0">
                <a:solidFill>
                  <a:schemeClr val="tx1"/>
                </a:solidFill>
                <a:cs typeface="Segoe UI"/>
              </a:rPr>
              <a:t>                               KADHAMBARI</a:t>
            </a:r>
            <a:endParaRPr lang="en-US" dirty="0">
              <a:solidFill>
                <a:schemeClr val="tx1"/>
              </a:solidFill>
              <a:cs typeface="Segoe UI"/>
            </a:endParaRPr>
          </a:p>
          <a:p>
            <a:r>
              <a:rPr lang="en-US" sz="2300" dirty="0">
                <a:solidFill>
                  <a:schemeClr val="tx1"/>
                </a:solidFill>
                <a:cs typeface="Segoe UI"/>
              </a:rPr>
              <a:t>                               </a:t>
            </a:r>
            <a:r>
              <a:rPr lang="en-US" sz="2300" b="1" dirty="0">
                <a:solidFill>
                  <a:schemeClr val="tx1"/>
                </a:solidFill>
                <a:cs typeface="Segoe UI"/>
              </a:rPr>
              <a:t>RAJESHWAR</a:t>
            </a:r>
            <a:r>
              <a:rPr lang="en-US" sz="2300" b="1" dirty="0">
                <a:cs typeface="Segoe UI"/>
              </a:rPr>
              <a:t>I</a:t>
            </a:r>
            <a:endParaRPr lang="en-US" dirty="0">
              <a:solidFill>
                <a:schemeClr val="tx1"/>
              </a:solidFill>
              <a:cs typeface="Segoe UI"/>
            </a:endParaRPr>
          </a:p>
          <a:p>
            <a:r>
              <a:rPr lang="en-US" sz="2300" b="1" dirty="0">
                <a:solidFill>
                  <a:schemeClr val="tx1"/>
                </a:solidFill>
                <a:cs typeface="Segoe UI"/>
              </a:rPr>
              <a:t>                               KAVIYA</a:t>
            </a:r>
            <a:endParaRPr lang="en-US" dirty="0">
              <a:solidFill>
                <a:schemeClr val="tx1"/>
              </a:solidFill>
              <a:cs typeface="Segoe UI"/>
            </a:endParaRPr>
          </a:p>
          <a:p>
            <a:r>
              <a:rPr lang="en-US" sz="2300" dirty="0">
                <a:solidFill>
                  <a:schemeClr val="tx1"/>
                </a:solidFill>
                <a:cs typeface="Segoe UI"/>
              </a:rPr>
              <a:t>                               </a:t>
            </a:r>
            <a:r>
              <a:rPr lang="en-US" sz="2300" b="1" dirty="0">
                <a:solidFill>
                  <a:schemeClr val="tx1"/>
                </a:solidFill>
                <a:cs typeface="Segoe UI"/>
              </a:rPr>
              <a:t>ARCHANA</a:t>
            </a:r>
          </a:p>
          <a:p>
            <a:r>
              <a:rPr lang="en-US" sz="2300" dirty="0">
                <a:solidFill>
                  <a:schemeClr val="tx1"/>
                </a:solidFill>
                <a:cs typeface="Segoe UI"/>
              </a:rPr>
              <a:t>                               </a:t>
            </a:r>
            <a:r>
              <a:rPr lang="en-US" sz="2300" b="1" dirty="0">
                <a:solidFill>
                  <a:schemeClr val="tx1"/>
                </a:solidFill>
                <a:cs typeface="Segoe UI"/>
              </a:rPr>
              <a:t>SHALINI</a:t>
            </a:r>
          </a:p>
          <a:p>
            <a:endParaRPr lang="en-US" sz="2200" dirty="0">
              <a:solidFill>
                <a:schemeClr val="tx1"/>
              </a:solidFill>
              <a:cs typeface="Segoe UI"/>
            </a:endParaRPr>
          </a:p>
          <a:p>
            <a:endParaRPr lang="en-US" sz="2200" dirty="0">
              <a:solidFill>
                <a:srgbClr val="FFFFFF"/>
              </a:solidFill>
              <a:cs typeface="Segoe UI"/>
            </a:endParaRPr>
          </a:p>
          <a:p>
            <a:endParaRPr lang="en-US" sz="2200" dirty="0">
              <a:solidFill>
                <a:srgbClr val="FFFFFF"/>
              </a:solidFill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-81402" y="-230941"/>
            <a:ext cx="5656014" cy="24553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/>
              <a:t>9.Machine Learning and Predictive Analytics:</a:t>
            </a:r>
            <a:endParaRPr lang="en-US" sz="3100" dirty="0"/>
          </a:p>
          <a:p>
            <a:pPr>
              <a:lnSpc>
                <a:spcPct val="90000"/>
              </a:lnSpc>
            </a:pPr>
            <a:endParaRPr lang="en-US" sz="3100" dirty="0"/>
          </a:p>
        </p:txBody>
      </p:sp>
      <p:sp>
        <p:nvSpPr>
          <p:cNvPr id="1048617" name="Content Placeholder 2"/>
          <p:cNvSpPr>
            <a:spLocks noGrp="1"/>
          </p:cNvSpPr>
          <p:nvPr>
            <p:ph idx="1"/>
          </p:nvPr>
        </p:nvSpPr>
        <p:spPr>
          <a:xfrm>
            <a:off x="-79451" y="1507456"/>
            <a:ext cx="5655731" cy="46056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ea typeface="+mn-lt"/>
                <a:cs typeface="+mn-lt"/>
              </a:rPr>
              <a:t>Anomaly Detection:</a:t>
            </a:r>
            <a:r>
              <a:rPr lang="en-US" sz="2400" dirty="0">
                <a:solidFill>
                  <a:srgbClr val="374151"/>
                </a:solidFill>
                <a:ea typeface="+mn-lt"/>
                <a:cs typeface="+mn-lt"/>
              </a:rPr>
              <a:t> Machine learning algorithms can identify anomalies in sensor data, helping detect unusual patterns that might indicate an imminent flood.</a:t>
            </a:r>
            <a:endParaRPr lang="en-US" sz="2400" dirty="0">
              <a:cs typeface="Segoe UI"/>
            </a:endParaRPr>
          </a:p>
          <a:p>
            <a:r>
              <a:rPr lang="en-US" sz="2400" b="1" dirty="0">
                <a:ea typeface="+mn-lt"/>
                <a:cs typeface="+mn-lt"/>
              </a:rPr>
              <a:t>Predictive Modeling:</a:t>
            </a:r>
            <a:r>
              <a:rPr lang="en-US" sz="2400" dirty="0">
                <a:solidFill>
                  <a:srgbClr val="374151"/>
                </a:solidFill>
                <a:ea typeface="+mn-lt"/>
                <a:cs typeface="+mn-lt"/>
              </a:rPr>
              <a:t> Advanced predictive models using machine learning can forecast flood events based on historical data, weather patterns, and real-time sensor inputs.</a:t>
            </a:r>
            <a:endParaRPr lang="en-US" sz="2400" dirty="0">
              <a:cs typeface="Segoe UI"/>
            </a:endParaRPr>
          </a:p>
          <a:p>
            <a:pPr>
              <a:buFont typeface="Avenir Next LT Pro" panose="020B0504020202020204" pitchFamily="34" charset="0"/>
              <a:buChar char="+"/>
            </a:pPr>
            <a:endParaRPr lang="en-US" sz="2400" dirty="0">
              <a:cs typeface="Segoe UI"/>
            </a:endParaRPr>
          </a:p>
        </p:txBody>
      </p:sp>
      <p:pic>
        <p:nvPicPr>
          <p:cNvPr id="2097161" name="Picture 9" descr="Typebar ready to print a question mark"/>
          <p:cNvPicPr>
            <a:picLocks noChangeAspect="1"/>
          </p:cNvPicPr>
          <p:nvPr/>
        </p:nvPicPr>
        <p:blipFill rotWithShape="1">
          <a:blip r:embed="rId2"/>
          <a:srcRect l="16612" r="23175" b="-3"/>
          <a:stretch>
            <a:fillRect/>
          </a:stretch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pic>
        <p:nvPicPr>
          <p:cNvPr id="2097162" name="Picture 3" descr="A hand touching a screen  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572" y="12221"/>
            <a:ext cx="6104592" cy="6876690"/>
          </a:xfrm>
          <a:prstGeom prst="rect">
            <a:avLst/>
          </a:prstGeom>
        </p:spPr>
      </p:pic>
      <p:sp>
        <p:nvSpPr>
          <p:cNvPr id="1048618" name="TextBox 21"/>
          <p:cNvSpPr txBox="1"/>
          <p:nvPr/>
        </p:nvSpPr>
        <p:spPr>
          <a:xfrm>
            <a:off x="6048974" y="7118949"/>
            <a:ext cx="6103788" cy="87462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</a:t>
            </a:r>
            <a:r>
              <a:rPr lang="en-US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>
          <a:xfrm>
            <a:off x="220522" y="559813"/>
            <a:ext cx="6568641" cy="1664573"/>
          </a:xfrm>
        </p:spPr>
        <p:txBody>
          <a:bodyPr>
            <a:normAutofit/>
          </a:bodyPr>
          <a:lstStyle/>
          <a:p>
            <a:r>
              <a:rPr lang="en-US" b="1" dirty="0"/>
              <a:t>10.Sensors:</a:t>
            </a:r>
            <a:endParaRPr lang="en-US" dirty="0"/>
          </a:p>
          <a:p>
            <a:endParaRPr lang="en-US" dirty="0"/>
          </a:p>
        </p:txBody>
      </p:sp>
      <p:sp>
        <p:nvSpPr>
          <p:cNvPr id="1048620" name="Content Placeholder 2"/>
          <p:cNvSpPr>
            <a:spLocks noGrp="1"/>
          </p:cNvSpPr>
          <p:nvPr>
            <p:ph idx="1"/>
          </p:nvPr>
        </p:nvSpPr>
        <p:spPr>
          <a:xfrm>
            <a:off x="93076" y="1823758"/>
            <a:ext cx="6697676" cy="42893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Water Level Sensors:</a:t>
            </a:r>
            <a:r>
              <a:rPr lang="en-US" sz="2000" dirty="0">
                <a:ea typeface="+mn-lt"/>
                <a:cs typeface="+mn-lt"/>
              </a:rPr>
              <a:t> Deploy water level sensors in rivers, streams, and flood-prone areas to measure water levels continuously.</a:t>
            </a:r>
            <a:endParaRPr lang="en-US" sz="2000" dirty="0">
              <a:cs typeface="Segoe UI"/>
            </a:endParaRPr>
          </a:p>
          <a:p>
            <a:r>
              <a:rPr lang="en-US" sz="2000" b="1" dirty="0">
                <a:ea typeface="+mn-lt"/>
                <a:cs typeface="+mn-lt"/>
              </a:rPr>
              <a:t>Rainfall Sensors:</a:t>
            </a:r>
            <a:r>
              <a:rPr lang="en-US" sz="2000" dirty="0">
                <a:ea typeface="+mn-lt"/>
                <a:cs typeface="+mn-lt"/>
              </a:rPr>
              <a:t> Install rainfall sensors to measure precipitation in real-time.</a:t>
            </a:r>
            <a:endParaRPr lang="en-US" sz="2000" dirty="0">
              <a:cs typeface="Segoe UI"/>
            </a:endParaRPr>
          </a:p>
          <a:p>
            <a:r>
              <a:rPr lang="en-US" sz="2000" b="1" dirty="0">
                <a:ea typeface="+mn-lt"/>
                <a:cs typeface="+mn-lt"/>
              </a:rPr>
              <a:t>Soil Moisture Sensors:</a:t>
            </a:r>
            <a:r>
              <a:rPr lang="en-US" sz="2000" dirty="0">
                <a:ea typeface="+mn-lt"/>
                <a:cs typeface="+mn-lt"/>
              </a:rPr>
              <a:t> Monitor soil moisture levels to assess the ground's saturation point.</a:t>
            </a:r>
            <a:endParaRPr lang="en-US" sz="2000" dirty="0">
              <a:cs typeface="Segoe UI"/>
            </a:endParaRPr>
          </a:p>
          <a:p>
            <a:r>
              <a:rPr lang="en-US" sz="2000" b="1" dirty="0">
                <a:ea typeface="+mn-lt"/>
                <a:cs typeface="+mn-lt"/>
              </a:rPr>
              <a:t>Weather Stations:</a:t>
            </a:r>
            <a:r>
              <a:rPr lang="en-US" sz="2000" dirty="0">
                <a:ea typeface="+mn-lt"/>
                <a:cs typeface="+mn-lt"/>
              </a:rPr>
              <a:t> Gather data on temperature, humidity, wind speed, and direction to understand weather patterns.</a:t>
            </a:r>
            <a:endParaRPr lang="en-US" sz="2000" dirty="0">
              <a:cs typeface="Segoe UI"/>
            </a:endParaRPr>
          </a:p>
          <a:p>
            <a:endParaRPr lang="en-US" sz="2000" dirty="0">
              <a:cs typeface="Segoe UI"/>
            </a:endParaRPr>
          </a:p>
        </p:txBody>
      </p:sp>
      <p:pic>
        <p:nvPicPr>
          <p:cNvPr id="2097163" name="Picture 40" descr="Water droplet and ripple"/>
          <p:cNvPicPr>
            <a:picLocks noChangeAspect="1"/>
          </p:cNvPicPr>
          <p:nvPr/>
        </p:nvPicPr>
        <p:blipFill rotWithShape="1">
          <a:blip r:embed="rId2"/>
          <a:srcRect l="38923" r="12449" b="-3"/>
          <a:stretch>
            <a:fillRect/>
          </a:stretch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pic>
        <p:nvPicPr>
          <p:cNvPr id="2097164" name="Picture 6" descr="Free stock photo of ai, artificial intelligence, machine learn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642" y="5568"/>
            <a:ext cx="5319622" cy="68468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>
          <a:xfrm>
            <a:off x="91126" y="-903"/>
            <a:ext cx="6698037" cy="2225289"/>
          </a:xfrm>
        </p:spPr>
        <p:txBody>
          <a:bodyPr>
            <a:normAutofit/>
          </a:bodyPr>
          <a:lstStyle/>
          <a:p>
            <a:r>
              <a:rPr lang="en-US" b="1" dirty="0"/>
              <a:t>11.IoT Devices:</a:t>
            </a:r>
            <a:endParaRPr lang="en-US" dirty="0"/>
          </a:p>
          <a:p>
            <a:endParaRPr lang="en-US" dirty="0"/>
          </a:p>
        </p:txBody>
      </p:sp>
      <p:sp>
        <p:nvSpPr>
          <p:cNvPr id="1048622" name="Content Placeholder 2"/>
          <p:cNvSpPr>
            <a:spLocks noGrp="1"/>
          </p:cNvSpPr>
          <p:nvPr>
            <p:ph idx="1"/>
          </p:nvPr>
        </p:nvSpPr>
        <p:spPr>
          <a:xfrm>
            <a:off x="6812" y="1708738"/>
            <a:ext cx="6783940" cy="44043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venir Next LT Pro"/>
              <a:buChar char="+"/>
            </a:pPr>
            <a:r>
              <a:rPr lang="en-US" sz="2400" b="1" dirty="0">
                <a:ea typeface="+mn-lt"/>
                <a:cs typeface="+mn-lt"/>
              </a:rPr>
              <a:t>Microcontrollers (e.g., Arduino, Raspberry Pi):</a:t>
            </a:r>
            <a:r>
              <a:rPr lang="en-US" sz="2400" dirty="0">
                <a:ea typeface="+mn-lt"/>
                <a:cs typeface="+mn-lt"/>
              </a:rPr>
              <a:t> Connect sensors to microcontrollers to process data locally.</a:t>
            </a:r>
            <a:endParaRPr lang="en-US" sz="2400" dirty="0">
              <a:cs typeface="Segoe UI"/>
            </a:endParaRPr>
          </a:p>
          <a:p>
            <a:pPr>
              <a:buFont typeface="Avenir Next LT Pro"/>
              <a:buChar char="+"/>
            </a:pPr>
            <a:r>
              <a:rPr lang="en-US" sz="2400" b="1" dirty="0">
                <a:ea typeface="+mn-lt"/>
                <a:cs typeface="+mn-lt"/>
              </a:rPr>
              <a:t>Communication Modules (e.g., GSM, LoRa, NB-IoT):</a:t>
            </a:r>
            <a:r>
              <a:rPr lang="en-US" sz="2400" dirty="0">
                <a:ea typeface="+mn-lt"/>
                <a:cs typeface="+mn-lt"/>
              </a:rPr>
              <a:t> Transmit sensor data to a central server or cloud platform securely.</a:t>
            </a:r>
            <a:endParaRPr lang="en-US" sz="2400" dirty="0">
              <a:cs typeface="Segoe UI"/>
            </a:endParaRPr>
          </a:p>
          <a:p>
            <a:pPr>
              <a:buFont typeface="Avenir Next LT Pro" panose="020B0504020202020204" pitchFamily="34" charset="0"/>
              <a:buChar char="+"/>
            </a:pPr>
            <a:endParaRPr lang="en-US" sz="2400" dirty="0">
              <a:cs typeface="Segoe UI"/>
            </a:endParaRPr>
          </a:p>
        </p:txBody>
      </p:sp>
      <p:pic>
        <p:nvPicPr>
          <p:cNvPr id="2097165" name="Picture 4" descr="Electronic circuit board"/>
          <p:cNvPicPr>
            <a:picLocks noChangeAspect="1"/>
          </p:cNvPicPr>
          <p:nvPr/>
        </p:nvPicPr>
        <p:blipFill rotWithShape="1">
          <a:blip r:embed="rId2"/>
          <a:srcRect l="44073" r="7299" b="-3"/>
          <a:stretch>
            <a:fillRect/>
          </a:stretch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>
          <a:xfrm>
            <a:off x="-81402" y="-903"/>
            <a:ext cx="5656014" cy="22252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/>
              <a:t>12.Remote Sensing and Satellite Technology:</a:t>
            </a:r>
            <a:endParaRPr lang="en-US" sz="3400"/>
          </a:p>
          <a:p>
            <a:pPr>
              <a:lnSpc>
                <a:spcPct val="90000"/>
              </a:lnSpc>
            </a:pPr>
            <a:endParaRPr lang="en-US" sz="3400"/>
          </a:p>
        </p:txBody>
      </p:sp>
      <p:sp>
        <p:nvSpPr>
          <p:cNvPr id="1048624" name="Content Placeholder 2"/>
          <p:cNvSpPr>
            <a:spLocks noGrp="1"/>
          </p:cNvSpPr>
          <p:nvPr>
            <p:ph idx="1"/>
          </p:nvPr>
        </p:nvSpPr>
        <p:spPr>
          <a:xfrm>
            <a:off x="-7564" y="1708739"/>
            <a:ext cx="5583844" cy="44043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Satellite Data Integration:</a:t>
            </a:r>
            <a:r>
              <a:rPr lang="en-US" sz="2400" dirty="0">
                <a:ea typeface="+mn-lt"/>
                <a:cs typeface="+mn-lt"/>
              </a:rPr>
              <a:t> Incorporating satellite imagery for real-time monitoring of large-scale weather patterns and early detection of potential flooding areas.</a:t>
            </a:r>
            <a:endParaRPr lang="en-US" sz="2400" dirty="0">
              <a:cs typeface="Segoe UI"/>
            </a:endParaRPr>
          </a:p>
          <a:p>
            <a:r>
              <a:rPr lang="en-US" sz="2400" b="1" dirty="0">
                <a:ea typeface="+mn-lt"/>
                <a:cs typeface="+mn-lt"/>
              </a:rPr>
              <a:t>Remote Sensing Devices:</a:t>
            </a:r>
            <a:r>
              <a:rPr lang="en-US" sz="2400" dirty="0">
                <a:ea typeface="+mn-lt"/>
                <a:cs typeface="+mn-lt"/>
              </a:rPr>
              <a:t> Using remote sensing devices on satellites for detailed mapping and monitoring of flood-prone regions.</a:t>
            </a:r>
            <a:endParaRPr lang="en-US" sz="2400" dirty="0">
              <a:cs typeface="Segoe UI"/>
            </a:endParaRPr>
          </a:p>
          <a:p>
            <a:endParaRPr lang="en-US" sz="2400" dirty="0">
              <a:cs typeface="Segoe UI"/>
            </a:endParaRPr>
          </a:p>
        </p:txBody>
      </p:sp>
      <p:pic>
        <p:nvPicPr>
          <p:cNvPr id="2097166" name="Picture 4"/>
          <p:cNvPicPr>
            <a:picLocks noChangeAspect="1"/>
          </p:cNvPicPr>
          <p:nvPr/>
        </p:nvPicPr>
        <p:blipFill rotWithShape="1">
          <a:blip r:embed="rId2"/>
          <a:srcRect l="7326" r="45035" b="6250"/>
          <a:stretch>
            <a:fillRect/>
          </a:stretch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364296" y="559813"/>
            <a:ext cx="11065599" cy="147119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Chennai Flood, December 2015</a:t>
            </a:r>
            <a:endParaRPr lang="en-US" dirty="0"/>
          </a:p>
        </p:txBody>
      </p:sp>
      <p:sp>
        <p:nvSpPr>
          <p:cNvPr id="1048626" name="Content Placeholder 7"/>
          <p:cNvSpPr>
            <a:spLocks noGrp="1"/>
          </p:cNvSpPr>
          <p:nvPr>
            <p:ph idx="1"/>
          </p:nvPr>
        </p:nvSpPr>
        <p:spPr>
          <a:xfrm>
            <a:off x="107455" y="1967531"/>
            <a:ext cx="5889173" cy="4145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 2015 Chennai floods which </a:t>
            </a:r>
            <a:r>
              <a:rPr lang="en-US" sz="2000" dirty="0" err="1">
                <a:ea typeface="+mn-lt"/>
                <a:cs typeface="+mn-lt"/>
              </a:rPr>
              <a:t>paralysed</a:t>
            </a:r>
            <a:r>
              <a:rPr lang="en-US" sz="2000" dirty="0">
                <a:ea typeface="+mn-lt"/>
                <a:cs typeface="+mn-lt"/>
              </a:rPr>
              <a:t> the city was due to three consecutive weather systems that brought in unprecedented rain to the city. Chennai came to a standstill, in spite of its extensive drainage connectivity, comprising three major rivers namely </a:t>
            </a:r>
            <a:r>
              <a:rPr lang="en-US" sz="2000" dirty="0" err="1">
                <a:ea typeface="+mn-lt"/>
                <a:cs typeface="+mn-lt"/>
              </a:rPr>
              <a:t>Kosasthalaiyar</a:t>
            </a:r>
            <a:r>
              <a:rPr lang="en-US" sz="2000" dirty="0">
                <a:ea typeface="+mn-lt"/>
                <a:cs typeface="+mn-lt"/>
              </a:rPr>
              <a:t>, Cooum, Adyar , the mammoth Buckingham canal, </a:t>
            </a:r>
            <a:r>
              <a:rPr lang="en-US" sz="2000" dirty="0" err="1">
                <a:ea typeface="+mn-lt"/>
                <a:cs typeface="+mn-lt"/>
              </a:rPr>
              <a:t>ennore</a:t>
            </a:r>
            <a:r>
              <a:rPr lang="en-US" sz="2000" dirty="0">
                <a:ea typeface="+mn-lt"/>
                <a:cs typeface="+mn-lt"/>
              </a:rPr>
              <a:t> creek, </a:t>
            </a:r>
            <a:r>
              <a:rPr lang="en-US" sz="2000" dirty="0" err="1">
                <a:ea typeface="+mn-lt"/>
                <a:cs typeface="+mn-lt"/>
              </a:rPr>
              <a:t>pallikaranai</a:t>
            </a:r>
            <a:r>
              <a:rPr lang="en-US" sz="2000" dirty="0">
                <a:ea typeface="+mn-lt"/>
                <a:cs typeface="+mn-lt"/>
              </a:rPr>
              <a:t> marsh and man-made drainage systems.</a:t>
            </a:r>
            <a:endParaRPr lang="en-US" sz="2000" dirty="0">
              <a:cs typeface="Segoe UI"/>
            </a:endParaRPr>
          </a:p>
        </p:txBody>
      </p:sp>
      <p:pic>
        <p:nvPicPr>
          <p:cNvPr id="2097167" name="Content Placeholder 3" descr="A map of a flooded area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644" y="1970908"/>
            <a:ext cx="6016816" cy="33835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2527931" cy="839966"/>
          </a:xfrm>
        </p:spPr>
        <p:txBody>
          <a:bodyPr/>
          <a:lstStyle/>
          <a:p>
            <a:r>
              <a:rPr lang="en-US" dirty="0" smtClean="0"/>
              <a:t>Model: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06609"/>
            <a:ext cx="9603849" cy="4565591"/>
          </a:xfrm>
        </p:spPr>
      </p:pic>
    </p:spTree>
    <p:extLst>
      <p:ext uri="{BB962C8B-B14F-4D97-AF65-F5344CB8AC3E}">
        <p14:creationId xmlns:p14="http://schemas.microsoft.com/office/powerpoint/2010/main" val="35902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>
          <a:xfrm>
            <a:off x="415507" y="218114"/>
            <a:ext cx="10058400" cy="939567"/>
          </a:xfrm>
        </p:spPr>
        <p:txBody>
          <a:bodyPr/>
          <a:lstStyle/>
          <a:p>
            <a:r>
              <a:rPr lang="en-US" dirty="0"/>
              <a:t>Program :</a:t>
            </a:r>
            <a:endParaRPr lang="en-IN" dirty="0"/>
          </a:p>
        </p:txBody>
      </p:sp>
      <p:sp>
        <p:nvSpPr>
          <p:cNvPr id="1048628" name="Content Placeholder 2"/>
          <p:cNvSpPr>
            <a:spLocks noGrp="1"/>
          </p:cNvSpPr>
          <p:nvPr>
            <p:ph idx="1"/>
          </p:nvPr>
        </p:nvSpPr>
        <p:spPr>
          <a:xfrm>
            <a:off x="503339" y="1409350"/>
            <a:ext cx="10624909" cy="54486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Python</a:t>
            </a:r>
          </a:p>
          <a:p>
            <a:pPr marL="0" indent="0">
              <a:buNone/>
            </a:pPr>
            <a:r>
              <a:rPr lang="en-IN" dirty="0"/>
              <a:t>from sklearn.model_selection import </a:t>
            </a:r>
          </a:p>
          <a:p>
            <a:pPr marL="0" indent="0">
              <a:buNone/>
            </a:pPr>
            <a:r>
              <a:rPr lang="en-IN" dirty="0"/>
              <a:t>train_test_split</a:t>
            </a:r>
          </a:p>
          <a:p>
            <a:pPr marL="0" indent="0">
              <a:buNone/>
            </a:pPr>
            <a:r>
              <a:rPr lang="en-IN" dirty="0"/>
              <a:t>from sklearn.ensemble import RandomForestClassifier</a:t>
            </a:r>
          </a:p>
          <a:p>
            <a:pPr marL="0" indent="0">
              <a:buNone/>
            </a:pPr>
            <a:r>
              <a:rPr lang="en-IN" dirty="0"/>
              <a:t>from sklearn.metrics import accuracy_score</a:t>
            </a:r>
          </a:p>
          <a:p>
            <a:pPr marL="0" indent="0">
              <a:buNone/>
            </a:pPr>
            <a:r>
              <a:rPr lang="en-IN" dirty="0"/>
              <a:t>X = data.drop('label_column', axis=1)</a:t>
            </a:r>
            <a:br>
              <a:rPr lang="en-IN" dirty="0"/>
            </a:br>
            <a:r>
              <a:rPr lang="en-IN" dirty="0"/>
              <a:t>y = data['label_column’]</a:t>
            </a:r>
          </a:p>
          <a:p>
            <a:pPr marL="0" indent="0">
              <a:buNone/>
            </a:pPr>
            <a:r>
              <a:rPr lang="en-US" dirty="0"/>
              <a:t>X_train, X_test, y_train, y_test = train_test_split(X, y, test_size=0.2, random_state=42)</a:t>
            </a:r>
            <a:endParaRPr lang="en-IN" dirty="0"/>
          </a:p>
          <a:p>
            <a:pPr marL="0" indent="0">
              <a:buNone/>
            </a:pPr>
            <a:r>
              <a:rPr lang="fr-FR" dirty="0"/>
              <a:t>clf = RandomForestClassifier()</a:t>
            </a:r>
          </a:p>
          <a:p>
            <a:pPr marL="0" indent="0">
              <a:buNone/>
            </a:pPr>
            <a:r>
              <a:rPr lang="fr-FR" dirty="0"/>
              <a:t>clf.fit(X_train, y_train)</a:t>
            </a:r>
          </a:p>
          <a:p>
            <a:pPr marL="0" indent="0">
              <a:buNone/>
            </a:pPr>
            <a:r>
              <a:rPr lang="en-US" dirty="0"/>
              <a:t>y_pred = clf.predict(X_test)</a:t>
            </a:r>
            <a:endParaRPr lang="fr-FR" dirty="0"/>
          </a:p>
          <a:p>
            <a:pPr marL="0" indent="0">
              <a:buNone/>
            </a:pPr>
            <a:r>
              <a:rPr lang="en-US" dirty="0"/>
              <a:t>accuracy = accuracy_score(y_test, y_pred)</a:t>
            </a:r>
          </a:p>
          <a:p>
            <a:pPr marL="0" indent="0">
              <a:buNone/>
            </a:pPr>
            <a:r>
              <a:rPr lang="en-US" dirty="0"/>
              <a:t>print("Accuracy:", accuracy)</a:t>
            </a:r>
            <a:endParaRPr lang="fr-FR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00887"/>
          </a:xfrm>
        </p:spPr>
        <p:txBody>
          <a:bodyPr/>
          <a:lstStyle/>
          <a:p>
            <a:r>
              <a:rPr lang="en-US" dirty="0"/>
              <a:t>Output :</a:t>
            </a:r>
            <a:endParaRPr lang="en-IN" dirty="0"/>
          </a:p>
        </p:txBody>
      </p:sp>
      <p:sp>
        <p:nvSpPr>
          <p:cNvPr id="1048630" name="Content Placeholder 2"/>
          <p:cNvSpPr>
            <a:spLocks noGrp="1"/>
          </p:cNvSpPr>
          <p:nvPr>
            <p:ph idx="1"/>
          </p:nvPr>
        </p:nvSpPr>
        <p:spPr>
          <a:xfrm>
            <a:off x="1069848" y="1812022"/>
            <a:ext cx="10058400" cy="43601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code I provided calculates the accuracy of a flood monitoring model. After running the code, you will get an output that includes the accuracy score. Here's what the output might look like in the console:</a:t>
            </a:r>
          </a:p>
          <a:p>
            <a:pPr marL="0" indent="0">
              <a:buNone/>
            </a:pPr>
            <a:r>
              <a:rPr lang="en-IN" dirty="0"/>
              <a:t>Accuracy: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0.85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In this example, the accuracy is 0.85, which means the model correctly predicted the flood occurrence in 85% of the test data. The specific accuracy value may vary based on your dataset and the model's performance.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2874946" cy="130386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OUTPUT-1: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97" y="2004609"/>
            <a:ext cx="8954258" cy="3934717"/>
          </a:xfrm>
        </p:spPr>
      </p:pic>
    </p:spTree>
    <p:extLst>
      <p:ext uri="{BB962C8B-B14F-4D97-AF65-F5344CB8AC3E}">
        <p14:creationId xmlns:p14="http://schemas.microsoft.com/office/powerpoint/2010/main" val="3560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OUTPUT-2: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22" y="2068276"/>
            <a:ext cx="9120876" cy="3888143"/>
          </a:xfrm>
        </p:spPr>
      </p:pic>
    </p:spTree>
    <p:extLst>
      <p:ext uri="{BB962C8B-B14F-4D97-AF65-F5344CB8AC3E}">
        <p14:creationId xmlns:p14="http://schemas.microsoft.com/office/powerpoint/2010/main" val="25603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>
          <a:xfrm>
            <a:off x="57665" y="502507"/>
            <a:ext cx="6731500" cy="1515763"/>
          </a:xfrm>
        </p:spPr>
        <p:txBody>
          <a:bodyPr>
            <a:normAutofit/>
          </a:bodyPr>
          <a:lstStyle/>
          <a:p>
            <a:r>
              <a:rPr lang="en-US" b="1" dirty="0"/>
              <a:t>1. Data Collection and Preparation:</a:t>
            </a:r>
            <a:endParaRPr lang="en-US" dirty="0"/>
          </a:p>
          <a:p>
            <a:endParaRPr lang="en-US" dirty="0"/>
          </a:p>
        </p:txBody>
      </p:sp>
      <p:sp>
        <p:nvSpPr>
          <p:cNvPr id="1048601" name="Content Placeholder 2"/>
          <p:cNvSpPr>
            <a:spLocks noGrp="1"/>
          </p:cNvSpPr>
          <p:nvPr>
            <p:ph idx="1"/>
          </p:nvPr>
        </p:nvSpPr>
        <p:spPr>
          <a:xfrm>
            <a:off x="121831" y="2150075"/>
            <a:ext cx="6338241" cy="39630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>
                <a:ea typeface="+mn-lt"/>
                <a:cs typeface="+mn-lt"/>
              </a:rPr>
              <a:t>Historical Data:</a:t>
            </a:r>
            <a:r>
              <a:rPr lang="en-US" sz="2000" dirty="0">
                <a:ea typeface="+mn-lt"/>
                <a:cs typeface="+mn-lt"/>
              </a:rPr>
              <a:t> Gather detailed historical flood data, including information on water levels, rainfall, river discharge, and impact on affected areas. This data serves as the foundation for understanding past events.</a:t>
            </a:r>
            <a:endParaRPr lang="en-US" sz="2000" dirty="0">
              <a:cs typeface="Segoe UI"/>
            </a:endParaRPr>
          </a:p>
          <a:p>
            <a:r>
              <a:rPr lang="en-US" sz="2000" b="1" dirty="0">
                <a:ea typeface="+mn-lt"/>
                <a:cs typeface="+mn-lt"/>
              </a:rPr>
              <a:t>Additional Data:</a:t>
            </a:r>
            <a:r>
              <a:rPr lang="en-US" sz="2000" dirty="0">
                <a:ea typeface="+mn-lt"/>
                <a:cs typeface="+mn-lt"/>
              </a:rPr>
              <a:t> Include data on terrain, land use, soil types, vegetation, and climate patterns. These variables can influence how floods occur and their impact on communities.</a:t>
            </a:r>
            <a:endParaRPr lang="en-US" sz="2000" dirty="0">
              <a:cs typeface="Segoe UI"/>
            </a:endParaRPr>
          </a:p>
          <a:p>
            <a:endParaRPr lang="en-US" sz="2400" dirty="0">
              <a:cs typeface="Segoe UI"/>
            </a:endParaRPr>
          </a:p>
        </p:txBody>
      </p:sp>
      <p:pic>
        <p:nvPicPr>
          <p:cNvPr id="2097153" name="Picture 45" descr="Magnifying glass showing decling performance"/>
          <p:cNvPicPr>
            <a:picLocks noChangeAspect="1"/>
          </p:cNvPicPr>
          <p:nvPr/>
        </p:nvPicPr>
        <p:blipFill rotWithShape="1">
          <a:blip r:embed="rId2"/>
          <a:srcRect l="27656" r="23716" b="-3"/>
          <a:stretch>
            <a:fillRect/>
          </a:stretch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n-US" dirty="0"/>
              <a:t>Automatic flood duration estimation based on Multi-Sensor Satellite Data</a:t>
            </a:r>
          </a:p>
        </p:txBody>
      </p:sp>
      <p:sp>
        <p:nvSpPr>
          <p:cNvPr id="1048632" name="Content Placeholder 10"/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2097168" name="Content Placeholder 6" descr="A map of water flowing through a river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12" y="2105187"/>
            <a:ext cx="10387534" cy="4567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335566" cy="223108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/>
              </a:rPr>
              <a:t>https://www.tinkercad.com/things/1dqoucs1ON8-copy-of-flood-warning-emergency-light-system/editel?tenant=circuits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3520867"/>
            <a:ext cx="9601196" cy="1546789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smtClean="0"/>
              <a:t>THANK YOU……..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527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134258" y="559813"/>
            <a:ext cx="5454731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/>
              <a:t>2. Data Preprocessing and Cleaning:</a:t>
            </a:r>
            <a:endParaRPr lang="en-US" sz="3700"/>
          </a:p>
          <a:p>
            <a:pPr>
              <a:lnSpc>
                <a:spcPct val="90000"/>
              </a:lnSpc>
            </a:pPr>
            <a:endParaRPr lang="en-US" sz="3700"/>
          </a:p>
        </p:txBody>
      </p:sp>
      <p:sp>
        <p:nvSpPr>
          <p:cNvPr id="1048603" name="Content Placeholder 2"/>
          <p:cNvSpPr>
            <a:spLocks noGrp="1"/>
          </p:cNvSpPr>
          <p:nvPr>
            <p:ph idx="1"/>
          </p:nvPr>
        </p:nvSpPr>
        <p:spPr>
          <a:xfrm>
            <a:off x="265605" y="2096927"/>
            <a:ext cx="5425693" cy="38148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>
                <a:ea typeface="+mn-lt"/>
                <a:cs typeface="+mn-lt"/>
              </a:rPr>
              <a:t>Data Integration:</a:t>
            </a:r>
            <a:r>
              <a:rPr lang="en-US" sz="2000" dirty="0">
                <a:ea typeface="+mn-lt"/>
                <a:cs typeface="+mn-lt"/>
              </a:rPr>
              <a:t> Combine historical flood data with other relevant datasets to create a comprehensive database for analysis.</a:t>
            </a:r>
            <a:endParaRPr lang="en-US" sz="2000" b="1" dirty="0">
              <a:cs typeface="Segoe UI"/>
            </a:endParaRPr>
          </a:p>
          <a:p>
            <a:r>
              <a:rPr lang="en-US" sz="2000" b="1" dirty="0">
                <a:ea typeface="+mn-lt"/>
                <a:cs typeface="+mn-lt"/>
              </a:rPr>
              <a:t>Handling Missing Data:</a:t>
            </a:r>
            <a:r>
              <a:rPr lang="en-US" sz="2000" dirty="0">
                <a:ea typeface="+mn-lt"/>
                <a:cs typeface="+mn-lt"/>
              </a:rPr>
              <a:t> Address any missing or incomplete data points using techniques like interpolation or data imputation.</a:t>
            </a:r>
            <a:endParaRPr lang="en-US" sz="2000" dirty="0">
              <a:cs typeface="Segoe UI"/>
            </a:endParaRPr>
          </a:p>
          <a:p>
            <a:r>
              <a:rPr lang="en-US" sz="2000" b="1" dirty="0">
                <a:ea typeface="+mn-lt"/>
                <a:cs typeface="+mn-lt"/>
              </a:rPr>
              <a:t>Outlier Detection:</a:t>
            </a:r>
            <a:r>
              <a:rPr lang="en-US" sz="2000" dirty="0">
                <a:ea typeface="+mn-lt"/>
                <a:cs typeface="+mn-lt"/>
              </a:rPr>
              <a:t> Identify and handle outliers in the dataset, ensuring that they do not skew the predictive model.</a:t>
            </a:r>
            <a:endParaRPr lang="en-US" sz="2000" dirty="0">
              <a:cs typeface="Segoe UI"/>
            </a:endParaRPr>
          </a:p>
          <a:p>
            <a:endParaRPr lang="en-US" sz="2000" b="1" dirty="0">
              <a:cs typeface="Segoe UI"/>
            </a:endParaRPr>
          </a:p>
        </p:txBody>
      </p:sp>
      <p:pic>
        <p:nvPicPr>
          <p:cNvPr id="2097154" name="Picture 88" descr="Digital financial graph"/>
          <p:cNvPicPr>
            <a:picLocks noChangeAspect="1"/>
          </p:cNvPicPr>
          <p:nvPr/>
        </p:nvPicPr>
        <p:blipFill rotWithShape="1">
          <a:blip r:embed="rId2"/>
          <a:srcRect l="33846" r="15337" b="-2"/>
          <a:stretch>
            <a:fillRect/>
          </a:stretch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>
          <a:xfrm>
            <a:off x="62371" y="70983"/>
            <a:ext cx="5526618" cy="21534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dirty="0"/>
              <a:t>3. Feature Selection and Engineering:</a:t>
            </a:r>
            <a:endParaRPr lang="en-US" sz="3700" dirty="0"/>
          </a:p>
          <a:p>
            <a:pPr>
              <a:lnSpc>
                <a:spcPct val="90000"/>
              </a:lnSpc>
            </a:pPr>
            <a:endParaRPr lang="en-US" sz="3700" dirty="0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>
          <a:xfrm>
            <a:off x="-136960" y="1838135"/>
            <a:ext cx="5727617" cy="42749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>
                <a:ea typeface="+mn-lt"/>
                <a:cs typeface="+mn-lt"/>
              </a:rPr>
              <a:t>Feature Importance:</a:t>
            </a:r>
            <a:r>
              <a:rPr lang="en-US" sz="2000" dirty="0">
                <a:ea typeface="+mn-lt"/>
                <a:cs typeface="+mn-lt"/>
              </a:rPr>
              <a:t> Use techniques like correlation analysis and feature importance scores from machine learning algorithms to identify the most relevant variables.</a:t>
            </a:r>
            <a:endParaRPr lang="en-US" sz="2000" dirty="0">
              <a:cs typeface="Segoe UI"/>
            </a:endParaRPr>
          </a:p>
          <a:p>
            <a:r>
              <a:rPr lang="en-US" sz="2000" b="1" dirty="0">
                <a:ea typeface="+mn-lt"/>
                <a:cs typeface="+mn-lt"/>
              </a:rPr>
              <a:t>Create New Features:</a:t>
            </a:r>
            <a:r>
              <a:rPr lang="en-US" sz="2000" dirty="0">
                <a:ea typeface="+mn-lt"/>
                <a:cs typeface="+mn-lt"/>
              </a:rPr>
              <a:t> Generate new features based on domain knowledge, such as historical flood frequency, seasonal patterns, or long-term climate trends.</a:t>
            </a:r>
            <a:endParaRPr lang="en-US" sz="2000" dirty="0">
              <a:cs typeface="Segoe UI"/>
            </a:endParaRPr>
          </a:p>
          <a:p>
            <a:endParaRPr lang="en-US" sz="2000" dirty="0">
              <a:cs typeface="Segoe UI"/>
            </a:endParaRPr>
          </a:p>
        </p:txBody>
      </p:sp>
      <p:pic>
        <p:nvPicPr>
          <p:cNvPr id="2097155" name="Picture 4" descr="An abstract design with lines and financial symbols"/>
          <p:cNvPicPr>
            <a:picLocks noChangeAspect="1"/>
          </p:cNvPicPr>
          <p:nvPr/>
        </p:nvPicPr>
        <p:blipFill rotWithShape="1">
          <a:blip r:embed="rId2"/>
          <a:srcRect l="18463" r="21372" b="3"/>
          <a:stretch>
            <a:fillRect/>
          </a:stretch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148635" y="416039"/>
            <a:ext cx="5605358" cy="1664573"/>
          </a:xfrm>
        </p:spPr>
        <p:txBody>
          <a:bodyPr>
            <a:normAutofit fontScale="90476"/>
          </a:bodyPr>
          <a:lstStyle/>
          <a:p>
            <a:pPr>
              <a:lnSpc>
                <a:spcPct val="90000"/>
              </a:lnSpc>
            </a:pPr>
            <a:endParaRPr lang="en-US" sz="2100" b="1"/>
          </a:p>
          <a:p>
            <a:pPr>
              <a:lnSpc>
                <a:spcPct val="90000"/>
              </a:lnSpc>
            </a:pPr>
            <a:r>
              <a:rPr lang="en-US" sz="2100" dirty="0"/>
              <a:t/>
            </a:r>
            <a:br>
              <a:rPr lang="en-US" sz="2100" dirty="0"/>
            </a:br>
            <a:r>
              <a:rPr lang="en-US" sz="4000" b="1" dirty="0"/>
              <a:t>4. Predictive Modeling:</a:t>
            </a:r>
            <a:endParaRPr lang="en-US" sz="4000"/>
          </a:p>
          <a:p>
            <a:pPr>
              <a:lnSpc>
                <a:spcPct val="90000"/>
              </a:lnSpc>
            </a:pPr>
            <a:r>
              <a:rPr lang="en-US" sz="2100" dirty="0"/>
              <a:t/>
            </a:r>
            <a:br>
              <a:rPr lang="en-US" sz="2100" dirty="0"/>
            </a:br>
            <a:endParaRPr lang="en-US" sz="2100"/>
          </a:p>
          <a:p>
            <a:pPr>
              <a:lnSpc>
                <a:spcPct val="90000"/>
              </a:lnSpc>
            </a:pPr>
            <a:endParaRPr lang="en-US" sz="2100"/>
          </a:p>
          <a:p>
            <a:pPr>
              <a:lnSpc>
                <a:spcPct val="90000"/>
              </a:lnSpc>
            </a:pPr>
            <a:endParaRPr lang="en-US" sz="2100"/>
          </a:p>
        </p:txBody>
      </p:sp>
      <p:sp>
        <p:nvSpPr>
          <p:cNvPr id="1048607" name="Content Placeholder 2"/>
          <p:cNvSpPr>
            <a:spLocks noGrp="1"/>
          </p:cNvSpPr>
          <p:nvPr>
            <p:ph idx="1"/>
          </p:nvPr>
        </p:nvSpPr>
        <p:spPr>
          <a:xfrm>
            <a:off x="222473" y="1780625"/>
            <a:ext cx="6568279" cy="43324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>
                <a:ea typeface="+mn-lt"/>
                <a:cs typeface="+mn-lt"/>
              </a:rPr>
              <a:t>Choose Suitable Models:</a:t>
            </a:r>
            <a:r>
              <a:rPr lang="en-US" sz="2000" dirty="0">
                <a:ea typeface="+mn-lt"/>
                <a:cs typeface="+mn-lt"/>
              </a:rPr>
              <a:t> Select appropriate predictive modeling techniques such as Random Forest, Gradient Boosting, or Neural Networks based on the nature of the problem and the dataset.</a:t>
            </a:r>
            <a:endParaRPr lang="en-US" sz="2000" dirty="0">
              <a:cs typeface="Segoe UI"/>
            </a:endParaRPr>
          </a:p>
          <a:p>
            <a:r>
              <a:rPr lang="en-US" sz="2000" b="1" dirty="0">
                <a:ea typeface="+mn-lt"/>
                <a:cs typeface="+mn-lt"/>
              </a:rPr>
              <a:t>Time-Series Analysis:</a:t>
            </a:r>
            <a:r>
              <a:rPr lang="en-US" sz="2000" dirty="0">
                <a:ea typeface="+mn-lt"/>
                <a:cs typeface="+mn-lt"/>
              </a:rPr>
              <a:t> If dealing with time-dependent data, consider time-series models like ARIMA (</a:t>
            </a:r>
            <a:r>
              <a:rPr lang="en-US" sz="2000" err="1">
                <a:ea typeface="+mn-lt"/>
                <a:cs typeface="+mn-lt"/>
              </a:rPr>
              <a:t>AutoRegressive</a:t>
            </a:r>
            <a:r>
              <a:rPr lang="en-US" sz="2000" dirty="0">
                <a:ea typeface="+mn-lt"/>
                <a:cs typeface="+mn-lt"/>
              </a:rPr>
              <a:t> Integrated Moving Average) or SARIMA (Seasonal ARIMA) for accurate predictions.</a:t>
            </a:r>
            <a:endParaRPr lang="en-US" sz="2000" dirty="0">
              <a:cs typeface="Segoe UI"/>
            </a:endParaRPr>
          </a:p>
          <a:p>
            <a:r>
              <a:rPr lang="en-US" sz="2000" b="1" dirty="0">
                <a:ea typeface="+mn-lt"/>
                <a:cs typeface="+mn-lt"/>
              </a:rPr>
              <a:t>Cross-Validation:</a:t>
            </a:r>
            <a:r>
              <a:rPr lang="en-US" sz="2000" dirty="0">
                <a:ea typeface="+mn-lt"/>
                <a:cs typeface="+mn-lt"/>
              </a:rPr>
              <a:t> Implement cross-validation techniques to assess the model's performance and generalizability to new data.</a:t>
            </a:r>
            <a:endParaRPr lang="en-US" sz="2000" dirty="0">
              <a:cs typeface="Segoe UI"/>
            </a:endParaRPr>
          </a:p>
          <a:p>
            <a:endParaRPr lang="en-US" sz="2000" dirty="0">
              <a:cs typeface="Segoe UI"/>
            </a:endParaRPr>
          </a:p>
        </p:txBody>
      </p:sp>
      <p:pic>
        <p:nvPicPr>
          <p:cNvPr id="2097156" name="Picture 48" descr="Graph on document with pen"/>
          <p:cNvPicPr>
            <a:picLocks noChangeAspect="1"/>
          </p:cNvPicPr>
          <p:nvPr/>
        </p:nvPicPr>
        <p:blipFill rotWithShape="1">
          <a:blip r:embed="rId2"/>
          <a:srcRect l="32712" r="18660" b="-3"/>
          <a:stretch>
            <a:fillRect/>
          </a:stretch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76749" y="559813"/>
            <a:ext cx="5512240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/>
              <a:t>5. Model Training and Validation:</a:t>
            </a:r>
            <a:endParaRPr lang="en-US" sz="3700"/>
          </a:p>
          <a:p>
            <a:pPr>
              <a:lnSpc>
                <a:spcPct val="90000"/>
              </a:lnSpc>
            </a:pPr>
            <a:endParaRPr lang="en-US" sz="3700"/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>
          <a:xfrm>
            <a:off x="-7564" y="2341342"/>
            <a:ext cx="5598221" cy="377174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venir Next LT Pro"/>
              <a:buChar char="+"/>
            </a:pPr>
            <a:r>
              <a:rPr lang="en-US" sz="2400" b="1" dirty="0">
                <a:ea typeface="+mn-lt"/>
                <a:cs typeface="+mn-lt"/>
              </a:rPr>
              <a:t>Training the Model:</a:t>
            </a:r>
            <a:r>
              <a:rPr lang="en-US" sz="2400" dirty="0">
                <a:solidFill>
                  <a:srgbClr val="374151"/>
                </a:solidFill>
                <a:ea typeface="+mn-lt"/>
                <a:cs typeface="+mn-lt"/>
              </a:rPr>
              <a:t> Train the selected predictive model using the prepared dataset, ensuring that it captures the underlying patterns in the historical flood data.</a:t>
            </a:r>
            <a:endParaRPr lang="en-US" sz="2400">
              <a:cs typeface="Segoe UI"/>
            </a:endParaRPr>
          </a:p>
          <a:p>
            <a:pPr>
              <a:buFont typeface="Avenir Next LT Pro"/>
              <a:buChar char="+"/>
            </a:pPr>
            <a:r>
              <a:rPr lang="en-US" sz="2400" b="1" dirty="0">
                <a:ea typeface="+mn-lt"/>
                <a:cs typeface="+mn-lt"/>
              </a:rPr>
              <a:t>Validation and Testing:</a:t>
            </a:r>
            <a:r>
              <a:rPr lang="en-US" sz="2400" dirty="0">
                <a:solidFill>
                  <a:srgbClr val="374151"/>
                </a:solidFill>
                <a:ea typeface="+mn-lt"/>
                <a:cs typeface="+mn-lt"/>
              </a:rPr>
              <a:t> Validate the model using a separate subset of the historical data (not used during training) to evaluate its accuracy and reliability.</a:t>
            </a:r>
            <a:endParaRPr lang="en-US" sz="2400">
              <a:cs typeface="Segoe UI"/>
            </a:endParaRPr>
          </a:p>
          <a:p>
            <a:pPr marL="0" indent="0">
              <a:buNone/>
            </a:pPr>
            <a:endParaRPr lang="en-US" sz="2000" b="1" dirty="0">
              <a:cs typeface="Segoe UI"/>
            </a:endParaRPr>
          </a:p>
        </p:txBody>
      </p:sp>
      <p:pic>
        <p:nvPicPr>
          <p:cNvPr id="2097157" name="Picture 4" descr="Wooden robot over white background"/>
          <p:cNvPicPr>
            <a:picLocks noChangeAspect="1"/>
          </p:cNvPicPr>
          <p:nvPr/>
        </p:nvPicPr>
        <p:blipFill rotWithShape="1">
          <a:blip r:embed="rId2"/>
          <a:srcRect r="39739" b="-10"/>
          <a:stretch>
            <a:fillRect/>
          </a:stretch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134258" y="85361"/>
            <a:ext cx="5440354" cy="21390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/>
              <a:t>6. Continuous Improvement and Updating:</a:t>
            </a:r>
            <a:endParaRPr lang="en-US" sz="3700"/>
          </a:p>
          <a:p>
            <a:pPr>
              <a:lnSpc>
                <a:spcPct val="90000"/>
              </a:lnSpc>
            </a:pPr>
            <a:endParaRPr lang="en-US" sz="3700"/>
          </a:p>
        </p:txBody>
      </p:sp>
      <p:sp>
        <p:nvSpPr>
          <p:cNvPr id="1048611" name="Content Placeholder 2"/>
          <p:cNvSpPr>
            <a:spLocks noGrp="1"/>
          </p:cNvSpPr>
          <p:nvPr>
            <p:ph idx="1"/>
          </p:nvPr>
        </p:nvSpPr>
        <p:spPr>
          <a:xfrm>
            <a:off x="21190" y="2183191"/>
            <a:ext cx="5555090" cy="39298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ea typeface="+mn-lt"/>
                <a:cs typeface="+mn-lt"/>
              </a:rPr>
              <a:t>Real-Time Data Integration:</a:t>
            </a:r>
            <a:r>
              <a:rPr lang="en-US" sz="2400" dirty="0">
                <a:ea typeface="+mn-lt"/>
                <a:cs typeface="+mn-lt"/>
              </a:rPr>
              <a:t> Integrate real-time data from sensors and other sources to continuously update the predictive model, ensuring it reflects the latest conditions.</a:t>
            </a:r>
            <a:endParaRPr lang="en-US" sz="2400" dirty="0">
              <a:cs typeface="Segoe UI"/>
            </a:endParaRPr>
          </a:p>
          <a:p>
            <a:r>
              <a:rPr lang="en-US" sz="2400" b="1" dirty="0">
                <a:ea typeface="+mn-lt"/>
                <a:cs typeface="+mn-lt"/>
              </a:rPr>
              <a:t>Model Calibration:</a:t>
            </a:r>
            <a:r>
              <a:rPr lang="en-US" sz="2400" dirty="0">
                <a:ea typeface="+mn-lt"/>
                <a:cs typeface="+mn-lt"/>
              </a:rPr>
              <a:t> Regularly calibrate the model using the most recent data to adapt to changing environmental factors and improve accuracy over time.</a:t>
            </a:r>
            <a:endParaRPr lang="en-US" sz="2400" dirty="0">
              <a:cs typeface="Segoe UI"/>
            </a:endParaRPr>
          </a:p>
          <a:p>
            <a:endParaRPr lang="en-US" sz="2400" dirty="0">
              <a:cs typeface="Segoe UI"/>
            </a:endParaRPr>
          </a:p>
        </p:txBody>
      </p:sp>
      <p:pic>
        <p:nvPicPr>
          <p:cNvPr id="2097158" name="Picture 4" descr="A 3D pattern of ring shapes connected by lines"/>
          <p:cNvPicPr>
            <a:picLocks noChangeAspect="1"/>
          </p:cNvPicPr>
          <p:nvPr/>
        </p:nvPicPr>
        <p:blipFill rotWithShape="1">
          <a:blip r:embed="rId2"/>
          <a:srcRect l="7177" r="42007" b="-2"/>
          <a:stretch>
            <a:fillRect/>
          </a:stretch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>
          <a:xfrm>
            <a:off x="-16979" y="559813"/>
            <a:ext cx="5605967" cy="15969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dirty="0"/>
              <a:t>7. Early Warning System Integration:</a:t>
            </a:r>
            <a:endParaRPr lang="en-US" sz="3700" dirty="0"/>
          </a:p>
          <a:p>
            <a:pPr>
              <a:lnSpc>
                <a:spcPct val="90000"/>
              </a:lnSpc>
            </a:pPr>
            <a:endParaRPr lang="en-US" sz="3700"/>
          </a:p>
        </p:txBody>
      </p:sp>
      <p:sp>
        <p:nvSpPr>
          <p:cNvPr id="1048613" name="Content Placeholder 2"/>
          <p:cNvSpPr>
            <a:spLocks noGrp="1"/>
          </p:cNvSpPr>
          <p:nvPr>
            <p:ph idx="1"/>
          </p:nvPr>
        </p:nvSpPr>
        <p:spPr>
          <a:xfrm rot="21558534">
            <a:off x="163306" y="1935434"/>
            <a:ext cx="5267431" cy="31981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Thresholds and Triggers:</a:t>
            </a:r>
            <a:r>
              <a:rPr lang="en-US" sz="1800">
                <a:ea typeface="+mn-lt"/>
                <a:cs typeface="+mn-lt"/>
              </a:rPr>
              <a:t> Set specific thresholds based on the predictive model's output. When the predicted risk surpasses these thresholds, trigger early warnings.</a:t>
            </a:r>
            <a:endParaRPr lang="en-US" sz="1800">
              <a:cs typeface="Segoe UI"/>
            </a:endParaRPr>
          </a:p>
          <a:p>
            <a:r>
              <a:rPr lang="en-US" sz="1800" b="1" dirty="0">
                <a:ea typeface="+mn-lt"/>
                <a:cs typeface="+mn-lt"/>
              </a:rPr>
              <a:t>Alert Dissemination:</a:t>
            </a:r>
            <a:r>
              <a:rPr lang="en-US" sz="1800" dirty="0">
                <a:ea typeface="+mn-lt"/>
                <a:cs typeface="+mn-lt"/>
              </a:rPr>
              <a:t> Develop a robust alert system to disseminate warnings through various channels such as SMS, mobile apps, sirens, and social media platforms.</a:t>
            </a:r>
            <a:endParaRPr lang="en-US" sz="1800" dirty="0"/>
          </a:p>
          <a:p>
            <a:endParaRPr lang="en-US" sz="1800">
              <a:cs typeface="Segoe UI"/>
            </a:endParaRPr>
          </a:p>
        </p:txBody>
      </p:sp>
      <p:pic>
        <p:nvPicPr>
          <p:cNvPr id="2097159" name="Picture 9" descr="Person watching empty phone"/>
          <p:cNvPicPr>
            <a:picLocks noChangeAspect="1"/>
          </p:cNvPicPr>
          <p:nvPr/>
        </p:nvPicPr>
        <p:blipFill rotWithShape="1">
          <a:blip r:embed="rId2"/>
          <a:srcRect l="36577" r="3162" b="-10"/>
          <a:stretch>
            <a:fillRect/>
          </a:stretch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-110157" y="-72790"/>
            <a:ext cx="5684769" cy="2297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/>
              <a:t>8. Feedback Loop and Evaluation:</a:t>
            </a:r>
            <a:endParaRPr lang="en-US" sz="3700"/>
          </a:p>
          <a:p>
            <a:pPr>
              <a:lnSpc>
                <a:spcPct val="90000"/>
              </a:lnSpc>
            </a:pPr>
            <a:endParaRPr lang="en-US" sz="3700"/>
          </a:p>
        </p:txBody>
      </p:sp>
      <p:sp>
        <p:nvSpPr>
          <p:cNvPr id="1048615" name="Content Placeholder 2"/>
          <p:cNvSpPr>
            <a:spLocks noGrp="1"/>
          </p:cNvSpPr>
          <p:nvPr>
            <p:ph idx="1"/>
          </p:nvPr>
        </p:nvSpPr>
        <p:spPr>
          <a:xfrm>
            <a:off x="150586" y="1809380"/>
            <a:ext cx="5411315" cy="42318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ea typeface="+mn-lt"/>
                <a:cs typeface="+mn-lt"/>
              </a:rPr>
              <a:t>Community Feedback:</a:t>
            </a:r>
            <a:r>
              <a:rPr lang="en-US" sz="2400" dirty="0">
                <a:ea typeface="+mn-lt"/>
                <a:cs typeface="+mn-lt"/>
              </a:rPr>
              <a:t> Encourage feedback from communities regarding the accuracy of warnings and their effectiveness. Use this feedback to make necessary adjustments and improvements.</a:t>
            </a:r>
            <a:endParaRPr lang="en-US" sz="2400" dirty="0">
              <a:cs typeface="Segoe UI"/>
            </a:endParaRPr>
          </a:p>
          <a:p>
            <a:r>
              <a:rPr lang="en-US" sz="2400" b="1" dirty="0">
                <a:ea typeface="+mn-lt"/>
                <a:cs typeface="+mn-lt"/>
              </a:rPr>
              <a:t>Periodic Evaluation:</a:t>
            </a:r>
            <a:r>
              <a:rPr lang="en-US" sz="2400" dirty="0">
                <a:ea typeface="+mn-lt"/>
                <a:cs typeface="+mn-lt"/>
              </a:rPr>
              <a:t> Regularly evaluate the predictive model's performance against actual flood events, making adjustments as needed to enhance accuracy.</a:t>
            </a:r>
            <a:endParaRPr lang="en-US" sz="2400" dirty="0">
              <a:cs typeface="Segoe UI"/>
            </a:endParaRPr>
          </a:p>
          <a:p>
            <a:endParaRPr lang="en-US" sz="2400" dirty="0">
              <a:cs typeface="Segoe UI"/>
            </a:endParaRPr>
          </a:p>
        </p:txBody>
      </p:sp>
      <p:pic>
        <p:nvPicPr>
          <p:cNvPr id="2097160" name="Picture 4" descr="One in a crowd"/>
          <p:cNvPicPr>
            <a:picLocks noChangeAspect="1"/>
          </p:cNvPicPr>
          <p:nvPr/>
        </p:nvPicPr>
        <p:blipFill rotWithShape="1">
          <a:blip r:embed="rId2"/>
          <a:srcRect l="19762" r="12487" b="4"/>
          <a:stretch>
            <a:fillRect/>
          </a:stretch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</TotalTime>
  <Words>944</Words>
  <Application>Microsoft Office PowerPoint</Application>
  <PresentationFormat>Widescreen</PresentationFormat>
  <Paragraphs>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Next LT Pro</vt:lpstr>
      <vt:lpstr>Calibri</vt:lpstr>
      <vt:lpstr>Garamond</vt:lpstr>
      <vt:lpstr>Segoe UI</vt:lpstr>
      <vt:lpstr>Organic</vt:lpstr>
      <vt:lpstr>FLOOD MONITORING SYSTEM</vt:lpstr>
      <vt:lpstr>1. Data Collection and Preparation: </vt:lpstr>
      <vt:lpstr>2. Data Preprocessing and Cleaning: </vt:lpstr>
      <vt:lpstr>3. Feature Selection and Engineering: </vt:lpstr>
      <vt:lpstr>  4. Predictive Modeling:    </vt:lpstr>
      <vt:lpstr>5. Model Training and Validation: </vt:lpstr>
      <vt:lpstr>6. Continuous Improvement and Updating: </vt:lpstr>
      <vt:lpstr>7. Early Warning System Integration: </vt:lpstr>
      <vt:lpstr>8. Feedback Loop and Evaluation: </vt:lpstr>
      <vt:lpstr>9.Machine Learning and Predictive Analytics: </vt:lpstr>
      <vt:lpstr>10.Sensors: </vt:lpstr>
      <vt:lpstr>11.IoT Devices: </vt:lpstr>
      <vt:lpstr>12.Remote Sensing and Satellite Technology: </vt:lpstr>
      <vt:lpstr>Chennai Flood, December 2015</vt:lpstr>
      <vt:lpstr>Model:</vt:lpstr>
      <vt:lpstr>Program :</vt:lpstr>
      <vt:lpstr>Output :</vt:lpstr>
      <vt:lpstr>OUTPUT-1:</vt:lpstr>
      <vt:lpstr>OUTPUT-2:</vt:lpstr>
      <vt:lpstr>Automatic flood duration estimation based on Multi-Sensor Satellite Data</vt:lpstr>
      <vt:lpstr>https://www.tinkercad.com/things/1dqoucs1ON8-copy-of-flood-warning-emergency-light-system/editel?tenant=circuits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Veeramani</dc:creator>
  <cp:lastModifiedBy>Windows User</cp:lastModifiedBy>
  <cp:revision>3</cp:revision>
  <dcterms:created xsi:type="dcterms:W3CDTF">2023-10-08T20:43:58Z</dcterms:created>
  <dcterms:modified xsi:type="dcterms:W3CDTF">2023-10-18T14:39:46Z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b2f21c192f79471eb60375da7a9f43ac</vt:lpwstr>
  </property>
</Properties>
</file>